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80" r:id="rId3"/>
    <p:sldId id="281" r:id="rId4"/>
    <p:sldId id="290" r:id="rId5"/>
    <p:sldId id="275" r:id="rId6"/>
    <p:sldId id="308" r:id="rId7"/>
    <p:sldId id="291" r:id="rId8"/>
    <p:sldId id="292" r:id="rId9"/>
    <p:sldId id="294" r:id="rId10"/>
    <p:sldId id="274" r:id="rId11"/>
    <p:sldId id="295" r:id="rId12"/>
    <p:sldId id="296" r:id="rId13"/>
    <p:sldId id="298" r:id="rId14"/>
    <p:sldId id="299" r:id="rId15"/>
    <p:sldId id="301" r:id="rId16"/>
    <p:sldId id="300" r:id="rId17"/>
    <p:sldId id="302" r:id="rId18"/>
    <p:sldId id="279" r:id="rId19"/>
    <p:sldId id="303" r:id="rId20"/>
    <p:sldId id="304" r:id="rId21"/>
    <p:sldId id="309" r:id="rId22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8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6600"/>
    <a:srgbClr val="FFCC00"/>
    <a:srgbClr val="FFFF99"/>
    <a:srgbClr val="99FF33"/>
    <a:srgbClr val="FF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>
                <a:latin typeface="Arial" panose="0208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>
                <a:latin typeface="Arial" panose="0208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254585-3886-422E-A5F8-83BD6A0B24A4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9220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42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>
                <a:latin typeface="Arial" panose="0208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65EC3F9-E3F3-4141-AF84-C33A8026F65F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9563" y="681038"/>
            <a:ext cx="460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5588" y="4637088"/>
            <a:ext cx="73025" cy="138113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55588" y="4541838"/>
            <a:ext cx="73025" cy="746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8890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9" name="Дата 27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7DE31C3-DECB-43D3-9EDF-8942659C44D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0" name="Нижний колонтитул 16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1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11D040F-D4AC-4B4C-A10A-BE61CC71AB27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62F756-C628-4DF8-8920-0B7F0801D19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4094-D702-49A3-AD89-21A744DA15B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Полилиния 17"/>
          <p:cNvSpPr/>
          <p:nvPr/>
        </p:nvSpPr>
        <p:spPr>
          <a:xfrm>
            <a:off x="4829175" y="1073150"/>
            <a:ext cx="4321175" cy="5791200"/>
          </a:xfrm>
          <a:custGeom>
            <a:avLst/>
            <a:gdLst>
              <a:gd name="txL" fmla="*/ 0 w 2736"/>
              <a:gd name="txT" fmla="*/ 0 h 3648"/>
              <a:gd name="txR" fmla="*/ 2736 w 2736"/>
              <a:gd name="txB" fmla="*/ 3648 h 3648"/>
            </a:gdLst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txL" t="txT" r="txR" b="txB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/>
          </a:p>
        </p:txBody>
      </p:sp>
      <p:sp>
        <p:nvSpPr>
          <p:cNvPr id="3084" name="Полилиния 18"/>
          <p:cNvSpPr/>
          <p:nvPr/>
        </p:nvSpPr>
        <p:spPr>
          <a:xfrm>
            <a:off x="374650" y="0"/>
            <a:ext cx="5513388" cy="6615113"/>
          </a:xfrm>
          <a:custGeom>
            <a:avLst/>
            <a:gdLst>
              <a:gd name="txL" fmla="*/ 0 w 3504"/>
              <a:gd name="txT" fmla="*/ 0 h 4128"/>
              <a:gd name="txR" fmla="*/ 3504 w 3504"/>
              <a:gd name="txB" fmla="*/ 4128 h 4128"/>
            </a:gdLst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txL" t="txT" r="txR" b="txB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/>
          </a:p>
        </p:txBody>
      </p:sp>
      <p:sp>
        <p:nvSpPr>
          <p:cNvPr id="20" name="Полилиния 19"/>
          <p:cNvSpPr/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1" name="Полилиния 20"/>
          <p:cNvSpPr/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4" name="Полилиния 23"/>
          <p:cNvSpPr/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5" name="Полилиния 24"/>
          <p:cNvSpPr/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6" name="Полилиния 25"/>
          <p:cNvSpPr/>
          <p:nvPr/>
        </p:nvSpPr>
        <p:spPr bwMode="auto">
          <a:xfrm>
            <a:off x="5948363" y="4246563"/>
            <a:ext cx="2090738" cy="26114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7" name="Полилиния 26"/>
          <p:cNvSpPr/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8" name="Полилиния 27"/>
          <p:cNvSpPr/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9" name="Полилиния 28"/>
          <p:cNvSpPr/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0" name="Полилиния 29"/>
          <p:cNvSpPr/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1" name="Полилиния 30"/>
          <p:cNvSpPr/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2" name="Полилиния 31"/>
          <p:cNvSpPr/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3" name="Полилиния 32"/>
          <p:cNvSpPr/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4" name="Полилиния 33"/>
          <p:cNvSpPr/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63538" y="401638"/>
            <a:ext cx="8504238" cy="887413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 flipH="1">
            <a:off x="411163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00063" y="681038"/>
            <a:ext cx="36513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6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" name="Дата 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498E81-2403-4456-BCEF-FF86B190B608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4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4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F0E2401-0633-454E-947C-018201E6172E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Два объекта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8" name="Дата 4"/>
          <p:cNvSpPr>
            <a:spLocks noGrp="1"/>
          </p:cNvSpPr>
          <p:nvPr>
            <p:ph type="dt" sz="half" idx="1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C4A3528-97F1-4085-8892-2F1954A2EAE1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19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0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860DC6F-21FB-4BDB-9E58-3A3C189A29E8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0" y="401638"/>
            <a:ext cx="8867775" cy="887413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7313" y="681038"/>
            <a:ext cx="4603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 flipH="1">
            <a:off x="255588" y="681038"/>
            <a:ext cx="793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025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025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0" name="Дата 6"/>
          <p:cNvSpPr>
            <a:spLocks noGrp="1"/>
          </p:cNvSpPr>
          <p:nvPr>
            <p:ph type="dt" sz="half" idx="1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424C526-4667-4B11-9CA8-024D8422ED0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1" name="Нижний колонтитул 7"/>
          <p:cNvSpPr>
            <a:spLocks noGrp="1"/>
          </p:cNvSpPr>
          <p:nvPr>
            <p:ph type="ftr" sz="quarter" idx="1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2" name="Номер слайда 8"/>
          <p:cNvSpPr>
            <a:spLocks noGrp="1"/>
          </p:cNvSpPr>
          <p:nvPr>
            <p:ph type="sldNum" sz="quarter" idx="1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3A1069C-0E8F-46F0-8895-491492B3C4B8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62F756-C628-4DF8-8920-0B7F0801D19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4094-D702-49A3-AD89-21A744DA15B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ата 1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6A446D-9E81-4F31-AF37-24A8AC625929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19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0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C80729-0A3E-4473-99F3-50D68258951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61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62F756-C628-4DF8-8920-0B7F0801D19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4094-D702-49A3-AD89-21A744DA15B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81" name="Группа 19"/>
          <p:cNvGrpSpPr/>
          <p:nvPr/>
        </p:nvGrpSpPr>
        <p:grpSpPr>
          <a:xfrm rot="5400000">
            <a:off x="8515350" y="1219200"/>
            <a:ext cx="131763" cy="128588"/>
            <a:chOff x="6668087" y="1297746"/>
            <a:chExt cx="161840" cy="156602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2" name="Группа 25"/>
          <p:cNvGrpSpPr/>
          <p:nvPr/>
        </p:nvGrpSpPr>
        <p:grpSpPr>
          <a:xfrm rot="5400000">
            <a:off x="8667750" y="1371600"/>
            <a:ext cx="131763" cy="128588"/>
            <a:chOff x="6668087" y="1297746"/>
            <a:chExt cx="161840" cy="1566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 rot="16200000">
              <a:off x="6663593" y="1298375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>
              <a:off x="6744513" y="1297400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83" name="Группа 29"/>
          <p:cNvGrpSpPr/>
          <p:nvPr/>
        </p:nvGrpSpPr>
        <p:grpSpPr>
          <a:xfrm rot="5400000">
            <a:off x="8320088" y="1474788"/>
            <a:ext cx="131762" cy="128587"/>
            <a:chOff x="6668087" y="1297746"/>
            <a:chExt cx="161840" cy="156602"/>
          </a:xfrm>
        </p:grpSpPr>
        <p:cxnSp>
          <p:nvCxnSpPr>
            <p:cNvPr id="31" name="Прямая соединительная линия 30"/>
            <p:cNvCxnSpPr/>
            <p:nvPr/>
          </p:nvCxnSpPr>
          <p:spPr>
            <a:xfrm rot="16200000">
              <a:off x="6663592" y="1298374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rot="5400000" flipH="1">
              <a:off x="6744512" y="12973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305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4" name="Дата 4"/>
          <p:cNvSpPr>
            <a:spLocks noGrp="1"/>
          </p:cNvSpPr>
          <p:nvPr>
            <p:ph type="dt" sz="half" idx="12"/>
          </p:nvPr>
        </p:nvSpPr>
        <p:spPr>
          <a:xfrm>
            <a:off x="6477000" y="55563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2C887B7-21BE-4133-890D-BF8C320C8D04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5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914400" y="55563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6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610600" y="55563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206411-EE2A-40C7-BDB8-546838C672B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62F756-C628-4DF8-8920-0B7F0801D19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4094-D702-49A3-AD89-21A744DA15B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62F756-C628-4DF8-8920-0B7F0801D19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4094-D702-49A3-AD89-21A744DA15B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A03A677-48F5-491D-876A-093395495C0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64999">
              <a:srgbClr val="000000">
                <a:alpha val="100000"/>
              </a:srgbClr>
            </a:gs>
            <a:gs pos="100000">
              <a:srgbClr val="5A77A9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7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588" y="4637088"/>
            <a:ext cx="73025" cy="138113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4541838"/>
            <a:ext cx="73025" cy="7461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9563" y="681038"/>
            <a:ext cx="460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6" name="Текст 12"/>
          <p:cNvSpPr>
            <a:spLocks noGrp="1"/>
          </p:cNvSpPr>
          <p:nvPr>
            <p:ph type="body" idx="1"/>
          </p:nvPr>
        </p:nvSpPr>
        <p:spPr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  <a:latin typeface="Arial" panose="0208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B62F756-C628-4DF8-8920-0B7F0801D192}" type="datetime1"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Arial" panose="0208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944094-D702-49A3-AD89-21A744DA15B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8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80604020202020204" pitchFamily="34" charset="0"/>
              <a:ea typeface="+mn-e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</p:titleStyle>
    <p:bodyStyle>
      <a:lvl1pPr marL="411480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8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455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055" indent="-210185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825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423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hyperlink" Target="http://img11.nnm.ru/3/3/a/c/a/2e287f9f292b715d489792dfa58.jpg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hyperlink" Target="http://blstb.msn.com/i/AB/6D24FB54BEA2C6E750A5FA2FE89FF5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hyperlink" Target="http://b4.ac-images.myspacecdn.com/01931/47/16/1931246174_l.jp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hyperlink" Target="http://bud--zdorov.narod.ru/askaridi.files/image008.jpg" TargetMode="External"/><Relationship Id="rId2" Type="http://schemas.openxmlformats.org/officeDocument/2006/relationships/image" Target="../media/image5.jpeg"/><Relationship Id="rId1" Type="http://schemas.openxmlformats.org/officeDocument/2006/relationships/hyperlink" Target="http://images01.olx.com.ua/ui/4/81/59/68757259_4--Life-Energy-DETA-AP-.jp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www.ludoedoff.ru/site/paramedicine/7/Otravleniya.jpg" TargetMode="Externa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hyperlink" Target="http://banketnyzal.ru/node/portfolio/img/1/04.j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512763"/>
            <a:ext cx="7772400" cy="1773238"/>
          </a:xfr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  </a:t>
            </a:r>
            <a:b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</a:t>
            </a: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243" name="Rectangle 3"/>
          <p:cNvSpPr>
            <a:spLocks noGrp="1" noRot="1"/>
          </p:cNvSpPr>
          <p:nvPr>
            <p:ph idx="1"/>
          </p:nvPr>
        </p:nvSpPr>
        <p:spPr>
          <a:xfrm>
            <a:off x="914400" y="457200"/>
            <a:ext cx="7772400" cy="5899150"/>
          </a:xfrm>
        </p:spPr>
        <p:txBody>
          <a:bodyPr vert="horz" wrap="square" lIns="91440" tIns="45720" rIns="91440" bIns="45720" anchor="t" anchorCtr="0"/>
          <a:p>
            <a:pPr algn="ctr" eaLnBrk="1" hangingPunct="1">
              <a:buNone/>
            </a:pPr>
            <a:endParaRPr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r>
              <a:rPr sz="4000" dirty="0">
                <a:solidFill>
                  <a:srgbClr val="FF6600"/>
                </a:solidFill>
                <a:latin typeface="Microsoft Sans Serif" pitchFamily="34" charset="0"/>
                <a:cs typeface="Microsoft Sans Serif" pitchFamily="34" charset="0"/>
              </a:rPr>
              <a:t>«Заболевания органов пищеварения</a:t>
            </a:r>
            <a:r>
              <a:rPr sz="4000" dirty="0">
                <a:solidFill>
                  <a:srgbClr val="FF6600"/>
                </a:solidFill>
              </a:rPr>
              <a:t>. Профилактика и первая помощь»</a:t>
            </a:r>
            <a:endParaRPr sz="4000"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endParaRPr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endParaRPr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endParaRPr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r>
              <a:rPr dirty="0">
                <a:solidFill>
                  <a:srgbClr val="FF6600"/>
                </a:solidFill>
              </a:rPr>
              <a:t> </a:t>
            </a:r>
            <a:endParaRPr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endParaRPr dirty="0">
              <a:solidFill>
                <a:srgbClr val="FF6600"/>
              </a:solidFill>
            </a:endParaRPr>
          </a:p>
          <a:p>
            <a:pPr algn="ctr" eaLnBrk="1" hangingPunct="1">
              <a:buNone/>
            </a:pPr>
            <a:r>
              <a:rPr lang="ru-RU" dirty="0">
                <a:solidFill>
                  <a:srgbClr val="FF6600"/>
                </a:solidFill>
              </a:rPr>
              <a:t>Петров Петр</a:t>
            </a:r>
            <a:r>
              <a:rPr dirty="0">
                <a:solidFill>
                  <a:srgbClr val="FF6600"/>
                </a:solidFill>
              </a:rPr>
              <a:t> 8 «</a:t>
            </a:r>
            <a:r>
              <a:rPr lang="ru-RU" dirty="0">
                <a:solidFill>
                  <a:srgbClr val="FF6600"/>
                </a:solidFill>
              </a:rPr>
              <a:t>__</a:t>
            </a:r>
            <a:r>
              <a:rPr dirty="0">
                <a:solidFill>
                  <a:srgbClr val="FF6600"/>
                </a:solidFill>
              </a:rPr>
              <a:t>» класс</a:t>
            </a:r>
            <a:endParaRPr lang="en-US" altLang="x-none" dirty="0">
              <a:solidFill>
                <a:srgbClr val="FF66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anchor="t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Заболевания органов пищеварения </a:t>
            </a:r>
            <a:b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7" name="Picture 4" descr="Картинка 3 из 8149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752600"/>
            <a:ext cx="4419600" cy="4724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066800"/>
            <a:ext cx="7772400" cy="5251704"/>
          </a:xfrm>
          <a:noFill/>
          <a:ln>
            <a:noFill/>
          </a:ln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anchor="t">
            <a:noAutofit/>
          </a:bodyPr>
          <a:lstStyle/>
          <a:p>
            <a:pPr marL="0" marR="889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  Желудочно-кишечные заболевания</a:t>
            </a:r>
            <a:br>
              <a:rPr kumimoji="0" lang="ru-RU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        Причины</a:t>
            </a:r>
            <a:b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-Вызываются болезнетворными микробами.</a:t>
            </a:r>
            <a:b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-Они могут проникнуть в организм через сырую воду, немытые овощи и фрукты, грязную посуду и руки.</a:t>
            </a:r>
            <a:b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-В кишечнике микробы размножаются, выделяют яды, которые отравляют организм.</a:t>
            </a:r>
            <a:br>
              <a:rPr kumimoji="0" lang="ru-RU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>
                  <a:reflection blurRad="12700" stA="34000" endA="740" endPos="53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1" i="0" u="none" strike="noStrike" kern="1200" cap="all" spc="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>
                <a:reflection blurRad="12700" stA="34000" endA="740" endPos="53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Кишечные инфекции</a:t>
            </a:r>
            <a:endParaRPr kumimoji="0" lang="ru-RU" sz="4000" b="0" i="0" u="none" strike="noStrike" kern="1200" cap="none" spc="-100" normalizeH="0" baseline="0" noProof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315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ru-RU" altLang="ru-RU" dirty="0"/>
              <a:t>дизентерия</a:t>
            </a:r>
            <a:endParaRPr lang="ru-RU" altLang="ru-RU" dirty="0"/>
          </a:p>
          <a:p>
            <a:pPr eaLnBrk="1" hangingPunct="1"/>
            <a:r>
              <a:rPr lang="ru-RU" altLang="ru-RU" dirty="0"/>
              <a:t>холера</a:t>
            </a:r>
            <a:endParaRPr lang="ru-RU" altLang="ru-RU" dirty="0"/>
          </a:p>
          <a:p>
            <a:pPr eaLnBrk="1" hangingPunct="1"/>
            <a:r>
              <a:rPr lang="ru-RU" altLang="ru-RU" dirty="0"/>
              <a:t>ботулизм</a:t>
            </a:r>
            <a:endParaRPr lang="ru-RU" altLang="ru-RU" dirty="0"/>
          </a:p>
          <a:p>
            <a:pPr eaLnBrk="1" hangingPunct="1"/>
            <a:r>
              <a:rPr lang="ru-RU" altLang="ru-RU" dirty="0"/>
              <a:t>сальмонеллёз</a:t>
            </a:r>
            <a:endParaRPr lang="ru-RU" altLang="ru-RU" dirty="0"/>
          </a:p>
          <a:p>
            <a:pPr eaLnBrk="1" hangingPunct="1"/>
            <a:r>
              <a:rPr lang="ru-RU" altLang="ru-RU" dirty="0"/>
              <a:t>брюшной тиф</a:t>
            </a:r>
            <a:endParaRPr lang="ru-RU" altLang="ru-RU" dirty="0"/>
          </a:p>
          <a:p>
            <a:pPr eaLnBrk="1" hangingPunct="1"/>
            <a:endParaRPr lang="ru-RU" altLang="ru-RU" dirty="0"/>
          </a:p>
          <a:p>
            <a:pPr eaLnBrk="1" hangingPunct="1">
              <a:buNone/>
            </a:pPr>
            <a:endParaRPr lang="ru-RU" altLang="ru-RU" dirty="0"/>
          </a:p>
        </p:txBody>
      </p:sp>
      <p:pic>
        <p:nvPicPr>
          <p:cNvPr id="13316" name="Picture 5" descr="Картинка 6 из 84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828800"/>
            <a:ext cx="3333750" cy="3810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Микробы </a:t>
            </a: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9" name="Picture 5" descr="Картинка 2 из 5283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71600"/>
            <a:ext cx="7624763" cy="5181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52400"/>
            <a:ext cx="7772400" cy="6705600"/>
          </a:xfr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Признаки.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Повышение температуры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Расстройство работы кишечника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Первая помощь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Самолечение недопустимо!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Необходимо обратиться к врачу.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Профилактика</a:t>
            </a:r>
            <a:endParaRPr kumimoji="0" lang="ru-RU" sz="40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572000"/>
          </a:xfrm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Необходимо мыть руки, посуду, овощи, фрукты.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пить сырую воду.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Соблюдать гигиену в квартирах, домах и дворах.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Запасы продуктов хранить в холодильниках, шкафах, закрывающихся банках и коробках.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Вёдра с пищевыми отходами обязательно закрывать крышками, ежедневно выносить и мыть.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Глистные заболевания</a:t>
            </a:r>
            <a:endParaRPr kumimoji="0" lang="ru-RU" sz="40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Глисты – это паразитические черви различной формы и размеров.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Они живут в организме диких и домашних животных, а некоторые и в теле человека.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Глисты питаются готовыми питательными веществами, выделяют яды, которые отравляют организм хозяина.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81000" y="457200"/>
            <a:ext cx="8763000" cy="5715000"/>
          </a:xfrm>
        </p:spPr>
        <p:txBody>
          <a:bodyPr vert="horz" wrap="square" lIns="91440" tIns="45720" rIns="91440" bIns="45720" numCol="1" anchor="t" anchorCtr="0" compatLnSpc="1">
            <a:normAutofit fontScale="25000" lnSpcReduction="20000"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Острицы                                                             Аскариды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                             Ленточные черви- цепни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                                                 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                                                                                                                          </a:t>
            </a:r>
            <a:endParaRPr kumimoji="0" lang="ru-RU" sz="8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                                           </a:t>
            </a:r>
            <a:endParaRPr kumimoji="0" lang="ru-RU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None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5" name="Picture 7" descr="Картинка 32 из 52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143000"/>
            <a:ext cx="3886200" cy="2458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Picture 13" descr="Картинка 11 из 12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143000"/>
            <a:ext cx="3543300" cy="24244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Picture 6" descr="resC4EB8397-0A01-022A-00F7-0EE1040D7BF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3886200"/>
            <a:ext cx="3886200" cy="21374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Признаки</a:t>
            </a:r>
            <a:endParaRPr kumimoji="0" lang="ru-RU" sz="40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ru-RU" altLang="ru-RU" dirty="0"/>
              <a:t>Люди, заражённые глистами,</a:t>
            </a:r>
            <a:endParaRPr lang="ru-RU" altLang="ru-RU" dirty="0"/>
          </a:p>
          <a:p>
            <a:pPr eaLnBrk="1" hangingPunct="1"/>
            <a:r>
              <a:rPr lang="ru-RU" altLang="ru-RU" dirty="0"/>
              <a:t>быстрее утомляются,</a:t>
            </a:r>
            <a:endParaRPr lang="ru-RU" altLang="ru-RU" dirty="0"/>
          </a:p>
          <a:p>
            <a:pPr eaLnBrk="1" hangingPunct="1"/>
            <a:r>
              <a:rPr lang="ru-RU" altLang="ru-RU" dirty="0"/>
              <a:t>становятся рассеянными,</a:t>
            </a:r>
            <a:endParaRPr lang="ru-RU" altLang="ru-RU" dirty="0"/>
          </a:p>
          <a:p>
            <a:pPr eaLnBrk="1" hangingPunct="1"/>
            <a:r>
              <a:rPr lang="ru-RU" altLang="ru-RU" dirty="0"/>
              <a:t>у них появляются головные боли,</a:t>
            </a:r>
            <a:endParaRPr lang="ru-RU" altLang="ru-RU" dirty="0"/>
          </a:p>
          <a:p>
            <a:pPr eaLnBrk="1" hangingPunct="1"/>
            <a:r>
              <a:rPr lang="ru-RU" altLang="ru-RU" dirty="0"/>
              <a:t>тошнота,</a:t>
            </a:r>
            <a:endParaRPr lang="ru-RU" altLang="ru-RU" dirty="0"/>
          </a:p>
          <a:p>
            <a:pPr eaLnBrk="1" hangingPunct="1"/>
            <a:r>
              <a:rPr lang="ru-RU" altLang="ru-RU" dirty="0"/>
              <a:t>рвота,</a:t>
            </a:r>
            <a:endParaRPr lang="ru-RU" altLang="ru-RU" dirty="0"/>
          </a:p>
          <a:p>
            <a:pPr eaLnBrk="1" hangingPunct="1"/>
            <a:r>
              <a:rPr lang="ru-RU" altLang="ru-RU" dirty="0"/>
              <a:t>может развиться малокровие.</a:t>
            </a:r>
            <a:endParaRPr lang="ru-RU" altLang="ru-RU" dirty="0"/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Переносчики</a:t>
            </a:r>
            <a:endParaRPr kumimoji="0" lang="ru-RU" sz="40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Распространению яиц глистов способствуют мухи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Заражение чаще всего происходит через грязные руки, немытые фрукты и овощи, при общении с бродячими и домашними животными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Заразиться цепнями можно через плохо проваренные или не прожаренные мясо и рыбу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Заражённый глистами человек нередко становится источником заражения других людей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11480" marR="0" lvl="0" indent="-34290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Профилактика и первая помощь</a:t>
            </a:r>
            <a:endParaRPr kumimoji="0" lang="ru-RU" sz="4000" b="0" i="0" u="none" strike="noStrike" kern="1200" cap="none" spc="-100" normalizeH="0" baseline="0" noProof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</a:pPr>
            <a:r>
              <a:rPr lang="ru-RU" altLang="ru-RU" dirty="0"/>
              <a:t>Соблюдать гигиену питания</a:t>
            </a:r>
            <a:endParaRPr lang="ru-RU" altLang="ru-RU" dirty="0"/>
          </a:p>
          <a:p>
            <a:pPr eaLnBrk="1" hangingPunct="1">
              <a:lnSpc>
                <a:spcPct val="90000"/>
              </a:lnSpc>
            </a:pPr>
            <a:r>
              <a:rPr lang="ru-RU" altLang="ru-RU" dirty="0"/>
              <a:t>Употреблять в пищу хорошо проваренное и прожаренное мясо и рыбу</a:t>
            </a:r>
            <a:endParaRPr lang="ru-RU" altLang="ru-RU" dirty="0"/>
          </a:p>
          <a:p>
            <a:pPr eaLnBrk="1" hangingPunct="1">
              <a:lnSpc>
                <a:spcPct val="90000"/>
              </a:lnSpc>
            </a:pPr>
            <a:r>
              <a:rPr lang="ru-RU" altLang="ru-RU" dirty="0"/>
              <a:t>Бороться с мухами</a:t>
            </a:r>
            <a:endParaRPr lang="ru-RU" altLang="ru-RU" dirty="0"/>
          </a:p>
          <a:p>
            <a:pPr eaLnBrk="1" hangingPunct="1">
              <a:lnSpc>
                <a:spcPct val="90000"/>
              </a:lnSpc>
            </a:pPr>
            <a:r>
              <a:rPr lang="ru-RU" altLang="ru-RU" dirty="0"/>
              <a:t>Для лечения необходимо обратиться к врачу, точно соблюдать его предписания</a:t>
            </a:r>
            <a:endParaRPr lang="ru-RU" alt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476250"/>
            <a:ext cx="7696200" cy="57102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Пищевые отравления </a:t>
            </a: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555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ru-RU" altLang="ru-RU" dirty="0"/>
              <a:t>грибами</a:t>
            </a:r>
            <a:endParaRPr lang="ru-RU" altLang="ru-RU" dirty="0"/>
          </a:p>
        </p:txBody>
      </p:sp>
      <p:pic>
        <p:nvPicPr>
          <p:cNvPr id="23556" name="Picture 5" descr="Картинка 13 из 4090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514600"/>
            <a:ext cx="4533900" cy="360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Picture 7" descr="i?id=224170053-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743200"/>
            <a:ext cx="1314450" cy="1057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8" name="Picture 11" descr="Картинка 31 из 4090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447800"/>
            <a:ext cx="3810000" cy="3463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Причины          </a:t>
            </a: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ru-RU" altLang="ru-RU" dirty="0"/>
              <a:t>Приём недоброкачественной пищи,</a:t>
            </a:r>
            <a:endParaRPr lang="ru-RU" altLang="ru-RU" dirty="0"/>
          </a:p>
          <a:p>
            <a:pPr eaLnBrk="1" hangingPunct="1"/>
            <a:r>
              <a:rPr lang="ru-RU" altLang="ru-RU" dirty="0"/>
              <a:t>Употребление в пищу ядовитых грибов,</a:t>
            </a:r>
            <a:endParaRPr lang="ru-RU" altLang="ru-RU" dirty="0"/>
          </a:p>
          <a:p>
            <a:pPr eaLnBrk="1" hangingPunct="1"/>
            <a:r>
              <a:rPr lang="ru-RU" altLang="ru-RU" dirty="0"/>
              <a:t>Употребление в пищу ядовитых растений,</a:t>
            </a:r>
            <a:endParaRPr lang="ru-RU" altLang="ru-RU" dirty="0"/>
          </a:p>
          <a:p>
            <a:pPr eaLnBrk="1" hangingPunct="1"/>
            <a:r>
              <a:rPr lang="ru-RU" altLang="ru-RU" dirty="0"/>
              <a:t>Употребление в пищу позеленевшего и проросшего картофеля</a:t>
            </a:r>
            <a:endParaRPr lang="ru-RU" altLang="ru-RU" dirty="0"/>
          </a:p>
          <a:p>
            <a:pPr eaLnBrk="1" hangingPunct="1"/>
            <a:endParaRPr lang="ru-RU" alt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Признаки отравления</a:t>
            </a:r>
            <a:endParaRPr kumimoji="0" lang="ru-RU" sz="4000" b="0" i="0" u="none" strike="noStrike" kern="1200" cap="none" spc="-100" normalizeH="0" baseline="0" noProof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ru-RU" altLang="ru-RU" dirty="0"/>
              <a:t>Боли в животе</a:t>
            </a:r>
            <a:endParaRPr lang="ru-RU" altLang="ru-RU" dirty="0"/>
          </a:p>
          <a:p>
            <a:pPr eaLnBrk="1" hangingPunct="1"/>
            <a:r>
              <a:rPr lang="ru-RU" altLang="ru-RU" dirty="0"/>
              <a:t>Тошнота, рвота</a:t>
            </a:r>
            <a:endParaRPr lang="ru-RU" altLang="ru-RU" dirty="0"/>
          </a:p>
          <a:p>
            <a:pPr eaLnBrk="1" hangingPunct="1"/>
            <a:r>
              <a:rPr lang="ru-RU" altLang="ru-RU" dirty="0"/>
              <a:t>Расстройство кишечника</a:t>
            </a:r>
            <a:endParaRPr lang="ru-RU" altLang="ru-RU" dirty="0"/>
          </a:p>
          <a:p>
            <a:pPr eaLnBrk="1" hangingPunct="1"/>
            <a:r>
              <a:rPr lang="ru-RU" altLang="ru-RU" dirty="0"/>
              <a:t>Общая слабость</a:t>
            </a:r>
            <a:endParaRPr lang="ru-RU" altLang="ru-RU" dirty="0"/>
          </a:p>
          <a:p>
            <a:pPr eaLnBrk="1" hangingPunct="1"/>
            <a:r>
              <a:rPr lang="ru-RU" altLang="ru-RU" dirty="0"/>
              <a:t>Иногда повышается температура</a:t>
            </a:r>
            <a:endParaRPr lang="ru-RU" alt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Пищевые отравления</a:t>
            </a:r>
            <a:endParaRPr kumimoji="0" lang="ru-RU" sz="4000" b="0" i="0" u="none" strike="noStrike" kern="1200" cap="none" spc="-100" normalizeH="0" baseline="0" noProof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6627" name="Rectangle 3"/>
          <p:cNvSpPr>
            <a:spLocks noGrp="1" noRot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endParaRPr lang="ru-RU" altLang="ru-RU" dirty="0"/>
          </a:p>
        </p:txBody>
      </p:sp>
      <p:pic>
        <p:nvPicPr>
          <p:cNvPr id="26628" name="Picture 5" descr="i?id=20977080-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1371600"/>
            <a:ext cx="4114800" cy="3657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9" name="Picture 7" descr="i?id=56709359-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09800"/>
            <a:ext cx="4114800" cy="3962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Профилактика  </a:t>
            </a: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ct val="90000"/>
              </a:lnSpc>
            </a:pPr>
            <a:r>
              <a:rPr lang="ru-RU" altLang="ru-RU" sz="2400" dirty="0"/>
              <a:t>Употреблять свежую, доброкачественную пищу</a:t>
            </a:r>
            <a:endParaRPr lang="ru-RU" altLang="ru-RU" sz="24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/>
              <a:t>Скоропортящиеся продукты (мясо, рыбу, птицу, варёную колбасу, молочные продукты) хранить в холодильнике</a:t>
            </a:r>
            <a:endParaRPr lang="ru-RU" altLang="ru-RU" sz="24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/>
              <a:t>Собирать только молодые, здоровые и известные вам грибы</a:t>
            </a:r>
            <a:endParaRPr lang="ru-RU" altLang="ru-RU" sz="24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/>
              <a:t>Не пробовать на вкус неизвестные вам растения</a:t>
            </a:r>
            <a:endParaRPr lang="ru-RU" altLang="ru-RU" sz="24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/>
              <a:t>Не употреблять в пищу проросший и позеленевший картофель</a:t>
            </a:r>
            <a:endParaRPr lang="ru-RU" alt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0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Первая помощь</a:t>
            </a:r>
            <a:endParaRPr kumimoji="0" lang="ru-RU" sz="4000" b="0" i="0" u="none" strike="noStrike" kern="1200" cap="none" spc="-100" normalizeH="0" baseline="0" noProof="0" dirty="0" smtClean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ru-RU" altLang="ru-RU" dirty="0"/>
              <a:t>До прихода врача больному промывают желудок</a:t>
            </a:r>
            <a:endParaRPr lang="ru-RU" altLang="ru-RU" dirty="0"/>
          </a:p>
          <a:p>
            <a:pPr eaLnBrk="1" hangingPunct="1"/>
            <a:r>
              <a:rPr lang="ru-RU" altLang="ru-RU" dirty="0"/>
              <a:t>Дают крепкий сладкий чай</a:t>
            </a:r>
            <a:endParaRPr lang="ru-RU" altLang="ru-RU" dirty="0"/>
          </a:p>
          <a:p>
            <a:pPr eaLnBrk="1" hangingPunct="1"/>
            <a:r>
              <a:rPr lang="ru-RU" altLang="ru-RU" dirty="0"/>
              <a:t>Укладывают в постель</a:t>
            </a:r>
            <a:endParaRPr lang="ru-RU" alt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Объект 2"/>
          <p:cNvSpPr>
            <a:spLocks noGrp="1"/>
          </p:cNvSpPr>
          <p:nvPr>
            <p:ph idx="1"/>
          </p:nvPr>
        </p:nvSpPr>
        <p:spPr>
          <a:xfrm>
            <a:off x="838200" y="1143000"/>
            <a:ext cx="7772400" cy="4572000"/>
          </a:xfrm>
        </p:spPr>
        <p:txBody>
          <a:bodyPr vert="horz" wrap="square" lIns="91440" tIns="45720" rIns="91440" bIns="45720" anchor="t" anchorCtr="0"/>
          <a:p>
            <a:pPr algn="ctr"/>
            <a:endParaRPr sz="5400" dirty="0"/>
          </a:p>
          <a:p>
            <a:pPr algn="ctr"/>
            <a:endParaRPr sz="5400" dirty="0"/>
          </a:p>
          <a:p>
            <a:pPr algn="ctr"/>
            <a:r>
              <a:rPr sz="5400" dirty="0"/>
              <a:t>Спасибо за внимание.</a:t>
            </a:r>
            <a:endParaRPr sz="5400" dirty="0"/>
          </a:p>
        </p:txBody>
      </p:sp>
      <p:sp>
        <p:nvSpPr>
          <p:cNvPr id="29699" name="Номер слайда 3"/>
          <p:cNvSpPr txBox="1"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txBody>
          <a:bodyPr anchor="b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8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8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8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8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80604020202020204" pitchFamily="34" charset="0"/>
                <a:ea typeface="+mn-ea"/>
                <a:cs typeface="+mn-cs"/>
              </a:defRPr>
            </a:lvl5pPr>
          </a:lstStyle>
          <a:p>
            <a:pPr lvl="0" eaLnBrk="1" hangingPunct="1"/>
            <a:fld id="{9A0DB2DC-4C9A-4742-B13C-FB6460FD3503}" type="slidenum">
              <a:rPr lang="ru-RU" altLang="ru-RU" sz="1200" dirty="0">
                <a:solidFill>
                  <a:schemeClr val="tx2"/>
                </a:solidFill>
              </a:rPr>
            </a:fld>
            <a:endParaRPr lang="ru-RU" altLang="ru-RU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3404</Words>
  <Application>WPS Presentation</Application>
  <PresentationFormat>Экран (4:3)</PresentationFormat>
  <Paragraphs>145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SimSun</vt:lpstr>
      <vt:lpstr>Wingdings</vt:lpstr>
      <vt:lpstr>Nimbus Roman No9 L</vt:lpstr>
      <vt:lpstr>Consolas</vt:lpstr>
      <vt:lpstr>Gubbi</vt:lpstr>
      <vt:lpstr>OpenSymbol</vt:lpstr>
      <vt:lpstr>Wingdings 2</vt:lpstr>
      <vt:lpstr>Wingdings 3</vt:lpstr>
      <vt:lpstr>Wingdings 2</vt:lpstr>
      <vt:lpstr>Calibri</vt:lpstr>
      <vt:lpstr>DejaVu Sans</vt:lpstr>
      <vt:lpstr>Microsoft Sans Serif</vt:lpstr>
      <vt:lpstr>Wingdings</vt:lpstr>
      <vt:lpstr>Corbel</vt:lpstr>
      <vt:lpstr>Microsoft YaHei</vt:lpstr>
      <vt:lpstr>Droid Sans Fallback</vt:lpstr>
      <vt:lpstr>Arial Unicode MS</vt:lpstr>
      <vt:lpstr>Метро</vt:lpstr>
      <vt:lpstr>                                                   </vt:lpstr>
      <vt:lpstr>Заболевания органов пищеварения  </vt:lpstr>
      <vt:lpstr>   Желудочно-кишечные заболевания          Причины -Вызываются болезнетворными микробами. -Они могут проникнуть в организм через сырую воду, немытые овощи и фрукты, грязную посуду и руки. -В кишечнике микробы размножаются, выделяют яды, которые отравляют организм. </vt:lpstr>
      <vt:lpstr>Кишечные инфекции</vt:lpstr>
      <vt:lpstr>          Микробы </vt:lpstr>
      <vt:lpstr>PowerPoint 演示文稿</vt:lpstr>
      <vt:lpstr>          Профилактика</vt:lpstr>
      <vt:lpstr>Глистные заболевания</vt:lpstr>
      <vt:lpstr>PowerPoint 演示文稿</vt:lpstr>
      <vt:lpstr>         Признаки</vt:lpstr>
      <vt:lpstr>         Переносчики</vt:lpstr>
      <vt:lpstr>Профилактика и первая помощь</vt:lpstr>
      <vt:lpstr>PowerPoint 演示文稿</vt:lpstr>
      <vt:lpstr>  Пищевые отравления </vt:lpstr>
      <vt:lpstr>          Причины          </vt:lpstr>
      <vt:lpstr>Признаки отравления</vt:lpstr>
      <vt:lpstr>Пищевые отравления</vt:lpstr>
      <vt:lpstr>        Профилактика  </vt:lpstr>
      <vt:lpstr>    Первая помощь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</dc:creator>
  <cp:lastModifiedBy>Sergei Kobzar</cp:lastModifiedBy>
  <cp:revision>25</cp:revision>
  <dcterms:created xsi:type="dcterms:W3CDTF">2022-09-18T11:35:36Z</dcterms:created>
  <dcterms:modified xsi:type="dcterms:W3CDTF">2022-09-18T11:35:36Z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/>
  </property>
  <property fmtid="{D5CDD505-2E9C-101B-9397-08002B2CF9AE}" pid="4" name="KSOProductBuildVer">
    <vt:lpwstr>1033-11.1.0.11664</vt:lpwstr>
  </property>
</Properties>
</file>