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4"/>
    <p:restoredTop sz="95410"/>
  </p:normalViewPr>
  <p:slideViewPr>
    <p:cSldViewPr snapToGrid="0">
      <p:cViewPr varScale="1">
        <p:scale>
          <a:sx n="85" d="100"/>
          <a:sy n="85" d="100"/>
        </p:scale>
        <p:origin x="1406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9FAF33F-036B-402A-9F80-1943461A5A5A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Образец текста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F5CB120-ECCD-4172-8BC7-696A1556E3D4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7172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ru-RU" altLang="ru-RU" sz="1200" dirty="0">
                <a:latin typeface="Calibri" pitchFamily="34" charset="0"/>
              </a:rPr>
            </a:fld>
            <a:endParaRPr lang="ru-RU" altLang="ru-RU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6"/>
          <p:cNvGrpSpPr/>
          <p:nvPr/>
        </p:nvGrpSpPr>
        <p:grpSpPr>
          <a:xfrm>
            <a:off x="-7937" y="-7937"/>
            <a:ext cx="9169400" cy="6873875"/>
            <a:chOff x="-8466" y="-8468"/>
            <a:chExt cx="9169804" cy="6874935"/>
          </a:xfrm>
        </p:grpSpPr>
        <p:cxnSp>
          <p:nvCxnSpPr>
            <p:cNvPr id="19" name="Straight Connector 16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7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 18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19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0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1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2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Freeform 23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Freeform 24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9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228EE8-4514-4E63-8DBD-500769D3F489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EE40C4A-1C46-4DBB-9485-9D88299519A6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rgbClr val="C0E474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  <a:t>“</a:t>
            </a:r>
            <a:endParaRPr kumimoji="0" lang="en-US" altLang="ru-RU" sz="8000" b="0" i="0" u="none" strike="noStrike" kern="1200" cap="none" spc="0" normalizeH="0" baseline="0" noProof="0" smtClean="0">
              <a:ln>
                <a:noFill/>
              </a:ln>
              <a:solidFill>
                <a:srgbClr val="C0E474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rgbClr val="C0E474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  <a:t>”</a:t>
            </a:r>
            <a:endParaRPr kumimoji="0" lang="en-US" altLang="ru-RU" sz="8000" b="0" i="0" u="none" strike="noStrike" kern="1200" cap="none" spc="0" normalizeH="0" baseline="0" noProof="0" smtClean="0">
              <a:ln>
                <a:noFill/>
              </a:ln>
              <a:solidFill>
                <a:srgbClr val="C0E474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B9E694-BCF1-4A88-BEC7-763B676FC49E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7197EF-FD1B-43DA-A90E-7A3B10D387FB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rgbClr val="C0E474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  <a:t>“</a:t>
            </a:r>
            <a:endParaRPr kumimoji="0" lang="en-US" altLang="ru-RU" sz="8000" b="0" i="0" u="none" strike="noStrike" kern="1200" cap="none" spc="0" normalizeH="0" baseline="0" noProof="0" smtClean="0">
              <a:ln>
                <a:noFill/>
              </a:ln>
              <a:solidFill>
                <a:srgbClr val="C0E474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8000" b="0" i="0" u="none" strike="noStrike" kern="1200" cap="none" spc="0" normalizeH="0" baseline="0" noProof="0" smtClean="0">
                <a:ln>
                  <a:noFill/>
                </a:ln>
                <a:solidFill>
                  <a:srgbClr val="C0E474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  <a:t>”</a:t>
            </a:r>
            <a:endParaRPr kumimoji="0" lang="en-US" altLang="ru-RU" sz="8000" b="0" i="0" u="none" strike="noStrike" kern="1200" cap="none" spc="0" normalizeH="0" baseline="0" noProof="0" smtClean="0">
              <a:ln>
                <a:noFill/>
              </a:ln>
              <a:solidFill>
                <a:srgbClr val="C0E474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16F6668-BD30-4C97-9733-0C0DADE053CA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101BF02-5E31-4A2D-B1B6-A6C78D04178A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8901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16"/>
          <p:cNvGrpSpPr/>
          <p:nvPr/>
        </p:nvGrpSpPr>
        <p:grpSpPr>
          <a:xfrm>
            <a:off x="-7937" y="-7937"/>
            <a:ext cx="9169400" cy="687387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21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97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452" y="-8468"/>
              <a:ext cx="1947948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89" y="3919613"/>
              <a:ext cx="2513124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112" y="-8468"/>
              <a:ext cx="857288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59564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8413" cy="1320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60588"/>
            <a:ext cx="6348413" cy="388143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ru-RU" altLang="ru-RU" dirty="0"/>
              <a:t>Образец текста</a:t>
            </a:r>
            <a:endParaRPr lang="ru-RU" altLang="ru-RU" dirty="0"/>
          </a:p>
          <a:p>
            <a:pPr lvl="1"/>
            <a:r>
              <a:rPr lang="ru-RU" altLang="ru-RU" dirty="0"/>
              <a:t>Второй уровень</a:t>
            </a:r>
            <a:endParaRPr lang="ru-RU" altLang="ru-RU" dirty="0"/>
          </a:p>
          <a:p>
            <a:pPr lvl="2"/>
            <a:r>
              <a:rPr lang="ru-RU" altLang="ru-RU" dirty="0"/>
              <a:t>Третий уровень</a:t>
            </a:r>
            <a:endParaRPr lang="ru-RU" altLang="ru-RU" dirty="0"/>
          </a:p>
          <a:p>
            <a:pPr lvl="3"/>
            <a:r>
              <a:rPr lang="ru-RU" altLang="ru-RU" dirty="0"/>
              <a:t>Четвертый уровень</a:t>
            </a:r>
            <a:endParaRPr lang="ru-RU" altLang="ru-RU" dirty="0"/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D33E43B-A1AD-416B-8B21-11849F764D0F}" type="datetimeFigureOut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88B4E1-397A-4E9B-B9BA-7B5B77C4F464}" type="slidenum">
              <a:rPr kumimoji="0" lang="ru-RU" sz="9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slow" advTm="8901">
    <p:push dir="u"/>
  </p:transition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9338" y="1855788"/>
            <a:ext cx="5826125" cy="1646238"/>
          </a:xfrm>
        </p:spPr>
        <p:txBody>
          <a:bodyPr vert="horz" wrap="square" lIns="91440" tIns="45720" rIns="91440" bIns="45720" numCol="1" rtlCol="0" anchor="b" anchorCtr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Творчество</a:t>
            </a:r>
            <a:b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И.А. Крылова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14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0300" y="4051300"/>
            <a:ext cx="5827713" cy="1096963"/>
          </a:xfrm>
          <a:ln/>
        </p:spPr>
        <p:txBody>
          <a:bodyPr vert="horz" wrap="square" lIns="91440" tIns="45720" rIns="91440" bIns="45720" anchor="t" anchorCtr="0"/>
          <a:p>
            <a:pPr defTabSz="457200" eaLnBrk="1" hangingPunct="1">
              <a:buSzPct val="80000"/>
            </a:pPr>
            <a:r>
              <a:rPr lang="ru-RU" altLang="ru-RU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Выполнил: ученик 5 «А» класса</a:t>
            </a:r>
            <a:endParaRPr lang="ru-RU" altLang="ru-RU" kern="1200" dirty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defTabSz="457200" eaLnBrk="1" hangingPunct="1">
              <a:buSzPct val="80000"/>
            </a:pPr>
            <a:r>
              <a:rPr lang="ru-RU" altLang="ru-RU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Николай</a:t>
            </a:r>
            <a:endParaRPr lang="ru-RU" altLang="ru-RU" kern="12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+mn-cs"/>
            </a:endParaRPr>
          </a:p>
        </p:txBody>
      </p:sp>
      <p:sp>
        <p:nvSpPr>
          <p:cNvPr id="6148" name="TextBox 6"/>
          <p:cNvSpPr txBox="1"/>
          <p:nvPr/>
        </p:nvSpPr>
        <p:spPr>
          <a:xfrm>
            <a:off x="842963" y="107950"/>
            <a:ext cx="6238875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и науки Российской Федерации</a:t>
            </a:r>
            <a:endParaRPr lang="ru-RU" alt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alt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 </a:t>
            </a:r>
            <a:br>
              <a:rPr lang="ru-RU" alt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средняя общеобразовательная школа № __  г. Краснодара</a:t>
            </a:r>
            <a:endParaRPr lang="ru-RU" altLang="ru-RU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6149" name="TextBox 7"/>
          <p:cNvSpPr txBox="1"/>
          <p:nvPr/>
        </p:nvSpPr>
        <p:spPr>
          <a:xfrm>
            <a:off x="3095308" y="6165850"/>
            <a:ext cx="1734185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Краснодар 20__</a:t>
            </a:r>
            <a:endParaRPr lang="ru-RU" altLang="ru-RU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 spd="slow" advTm="9581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Прямоугольник 1"/>
          <p:cNvSpPr/>
          <p:nvPr/>
        </p:nvSpPr>
        <p:spPr>
          <a:xfrm>
            <a:off x="419100" y="96838"/>
            <a:ext cx="6656388" cy="655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БАСНЯ – это краткий рассказ нравоучительного  характера.</a:t>
            </a:r>
            <a:endParaRPr lang="ru-RU" alt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Басня состоит из двух частей: </a:t>
            </a:r>
            <a:br>
              <a:rPr lang="ru-RU" alt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рассказа и морали.</a:t>
            </a:r>
            <a:endParaRPr lang="ru-RU" alt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рассказе в аллегорической (иносказательной) форме показана жизнь. Герои </a:t>
            </a:r>
            <a:r>
              <a:rPr lang="ru-RU" altLang="ru-RU" sz="2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</a:rPr>
              <a:t>—</a:t>
            </a:r>
            <a:r>
              <a:rPr lang="ru-RU" alt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это животные и люди. Присутствуют сатира,  олицетворение, эзопов язык.</a:t>
            </a:r>
            <a:endParaRPr lang="ru-RU" alt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Мораль – это поучение, совет.</a:t>
            </a:r>
            <a:endParaRPr lang="ru-RU" alt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морали всегда осуждаются глупые или плохие поступки.</a:t>
            </a:r>
            <a:endParaRPr lang="ru-RU" altLang="ru-RU" sz="2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 spd="slow" advTm="37001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8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88" y="1287463"/>
            <a:ext cx="2200275" cy="2520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9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138" y="4024313"/>
            <a:ext cx="2111375" cy="234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0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525" y="1287463"/>
            <a:ext cx="2135188" cy="2303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25" y="4095750"/>
            <a:ext cx="2198688" cy="2232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2" name="Text Box 6"/>
          <p:cNvSpPr txBox="1"/>
          <p:nvPr/>
        </p:nvSpPr>
        <p:spPr>
          <a:xfrm>
            <a:off x="458788" y="3735388"/>
            <a:ext cx="215900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CC"/>
                </a:solidFill>
                <a:latin typeface="Arial" panose="02080604020202020204" pitchFamily="34" charset="0"/>
              </a:rPr>
              <a:t>М. В. Ломоносов</a:t>
            </a:r>
            <a:endParaRPr lang="ru-RU" altLang="ru-RU" b="1" dirty="0">
              <a:solidFill>
                <a:srgbClr val="0000CC"/>
              </a:solidFill>
              <a:latin typeface="Arial" panose="02080604020202020204" pitchFamily="34" charset="0"/>
            </a:endParaRPr>
          </a:p>
        </p:txBody>
      </p:sp>
      <p:sp>
        <p:nvSpPr>
          <p:cNvPr id="9223" name="Text Box 7"/>
          <p:cNvSpPr txBox="1"/>
          <p:nvPr/>
        </p:nvSpPr>
        <p:spPr>
          <a:xfrm>
            <a:off x="530225" y="6389688"/>
            <a:ext cx="2087563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CC"/>
                </a:solidFill>
                <a:latin typeface="Arial" panose="02080604020202020204" pitchFamily="34" charset="0"/>
              </a:rPr>
              <a:t>И. И. Хемницер</a:t>
            </a:r>
            <a:endParaRPr lang="ru-RU" altLang="ru-RU" b="1" dirty="0">
              <a:solidFill>
                <a:srgbClr val="0000CC"/>
              </a:solidFill>
              <a:latin typeface="Arial" panose="02080604020202020204" pitchFamily="34" charset="0"/>
            </a:endParaRPr>
          </a:p>
        </p:txBody>
      </p:sp>
      <p:sp>
        <p:nvSpPr>
          <p:cNvPr id="9224" name="Text Box 8"/>
          <p:cNvSpPr txBox="1"/>
          <p:nvPr/>
        </p:nvSpPr>
        <p:spPr>
          <a:xfrm>
            <a:off x="6434138" y="3663950"/>
            <a:ext cx="2160587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CC"/>
                </a:solidFill>
                <a:latin typeface="Arial" panose="02080604020202020204" pitchFamily="34" charset="0"/>
              </a:rPr>
              <a:t>В. И. Майков</a:t>
            </a:r>
            <a:endParaRPr lang="ru-RU" altLang="ru-RU" b="1" dirty="0">
              <a:solidFill>
                <a:srgbClr val="0000CC"/>
              </a:solidFill>
              <a:latin typeface="Arial" panose="02080604020202020204" pitchFamily="34" charset="0"/>
            </a:endParaRPr>
          </a:p>
        </p:txBody>
      </p:sp>
      <p:sp>
        <p:nvSpPr>
          <p:cNvPr id="9225" name="Text Box 9"/>
          <p:cNvSpPr txBox="1"/>
          <p:nvPr/>
        </p:nvSpPr>
        <p:spPr>
          <a:xfrm>
            <a:off x="6507163" y="6327775"/>
            <a:ext cx="22320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CC"/>
                </a:solidFill>
                <a:latin typeface="Arial" panose="02080604020202020204" pitchFamily="34" charset="0"/>
              </a:rPr>
              <a:t>А. П. Сумароков</a:t>
            </a:r>
            <a:endParaRPr lang="ru-RU" altLang="ru-RU" b="1" dirty="0">
              <a:solidFill>
                <a:srgbClr val="0000CC"/>
              </a:solidFill>
              <a:latin typeface="Arial" panose="02080604020202020204" pitchFamily="34" charset="0"/>
            </a:endParaRPr>
          </a:p>
        </p:txBody>
      </p:sp>
      <p:sp>
        <p:nvSpPr>
          <p:cNvPr id="9226" name="Text Box 10"/>
          <p:cNvSpPr txBox="1"/>
          <p:nvPr/>
        </p:nvSpPr>
        <p:spPr>
          <a:xfrm>
            <a:off x="3267075" y="6365875"/>
            <a:ext cx="2590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0000CC"/>
                </a:solidFill>
                <a:latin typeface="Arial" panose="02080604020202020204" pitchFamily="34" charset="0"/>
              </a:rPr>
              <a:t>И. А. Крылов</a:t>
            </a:r>
            <a:endParaRPr lang="ru-RU" altLang="ru-RU" b="1" dirty="0">
              <a:solidFill>
                <a:srgbClr val="0000CC"/>
              </a:solidFill>
              <a:latin typeface="Arial" panose="02080604020202020204" pitchFamily="34" charset="0"/>
            </a:endParaRPr>
          </a:p>
        </p:txBody>
      </p:sp>
      <p:sp>
        <p:nvSpPr>
          <p:cNvPr id="9227" name="WordArt 11"/>
          <p:cNvSpPr>
            <a:spLocks noTextEdit="1"/>
          </p:cNvSpPr>
          <p:nvPr/>
        </p:nvSpPr>
        <p:spPr>
          <a:xfrm>
            <a:off x="601663" y="279400"/>
            <a:ext cx="7781925" cy="668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en-US" sz="3600" b="1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Tahoma" charset="0"/>
                <a:ea typeface="Tahoma" charset="0"/>
              </a:rPr>
              <a:t>Басни в русской литературе писали:</a:t>
            </a:r>
            <a:endParaRPr lang="en-US" sz="3600" b="1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FF"/>
              </a:solidFill>
              <a:latin typeface="Tahoma" charset="0"/>
              <a:ea typeface="Tahoma" charset="0"/>
            </a:endParaRPr>
          </a:p>
        </p:txBody>
      </p:sp>
      <p:pic>
        <p:nvPicPr>
          <p:cNvPr id="9228" name="Picture 12" descr="lit41-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688" y="1287463"/>
            <a:ext cx="3351212" cy="50403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13661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" name="Picture 7" descr="lit41-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8500" y="1341438"/>
            <a:ext cx="3906838" cy="52816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WordArt 5"/>
          <p:cNvSpPr>
            <a:spLocks noTextEdit="1"/>
          </p:cNvSpPr>
          <p:nvPr/>
        </p:nvSpPr>
        <p:spPr>
          <a:xfrm>
            <a:off x="301625" y="449263"/>
            <a:ext cx="6643688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en-US" sz="32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</a:rPr>
              <a:t>Иван Андреевич Крылов (1769 - 1844)</a:t>
            </a:r>
            <a:endParaRPr lang="en-US" sz="32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rgbClr val="0000FF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 spd="slow" advTm="11135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Прямоугольник 1"/>
          <p:cNvSpPr/>
          <p:nvPr/>
        </p:nvSpPr>
        <p:spPr>
          <a:xfrm>
            <a:off x="619125" y="260350"/>
            <a:ext cx="6292850" cy="61864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</a:rPr>
              <a:t>Родился Крылов 13 февраля 1769 года в Москве, много читал и считался одним из самых просвещенных людей своего времени.</a:t>
            </a:r>
            <a:endParaRPr lang="ru-RU" altLang="ru-RU" dirty="0">
              <a:solidFill>
                <a:schemeClr val="tx1"/>
              </a:solidFill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solidFill>
                <a:schemeClr val="tx1"/>
              </a:solidFill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</a:rPr>
              <a:t>Учился Крылов мало, но читал очень много.  Грамоте выучился дома (отец его был большой любитель чтения, после него к сыну перешёл целый сундук книг); французским языком занимался в семействе состоятельных соседей.</a:t>
            </a:r>
            <a:endParaRPr lang="ru-RU" altLang="ru-RU" dirty="0">
              <a:solidFill>
                <a:schemeClr val="tx1"/>
              </a:solidFill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solidFill>
                <a:schemeClr val="tx1"/>
              </a:solidFill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</a:rPr>
              <a:t>С 1786 года пишет пьесы, издаёт сатирический журнал «Почта духов», но басни—главные произведения писателя. Девять книг  включают 236 басен.</a:t>
            </a:r>
            <a:endParaRPr lang="ru-RU" altLang="ru-RU" dirty="0">
              <a:solidFill>
                <a:schemeClr val="tx1"/>
              </a:solidFill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solidFill>
                <a:schemeClr val="tx1"/>
              </a:solidFill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</a:rPr>
              <a:t>В 1812 стал библиотекарем только что открывшейся Публичной библиотеки, где прослужил 30 лет, выйдя в отставку в 1841. Много работал по составлению библиографических указателей и славяно-русского словаря.</a:t>
            </a:r>
            <a:endParaRPr lang="ru-RU" altLang="ru-RU" dirty="0">
              <a:solidFill>
                <a:schemeClr val="tx1"/>
              </a:solidFill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solidFill>
                <a:schemeClr val="tx1"/>
              </a:solidFill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chemeClr val="tx1"/>
                </a:solidFill>
              </a:rPr>
              <a:t>21 ноября  1844 в возрасте 75 лет Крылов скончался. Похоронен в Петербурге.</a:t>
            </a:r>
            <a:endParaRPr lang="ru-RU" alt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Tm="90671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0" name="Picture 9" descr="Памятник Крылову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38638" y="973138"/>
            <a:ext cx="3816350" cy="4752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Прямоугольник 2"/>
          <p:cNvSpPr/>
          <p:nvPr/>
        </p:nvSpPr>
        <p:spPr>
          <a:xfrm>
            <a:off x="311150" y="1087438"/>
            <a:ext cx="3884613" cy="4894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1855 году в Летнем саду Петербурга был установлен памятник великому баснописцу в бронзе. 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Крылов изображен сидящим в кресле, задумчивым. 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каждой стороне постамента – барельефные изображения персонажей наиболее известных басен Крылова.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 spd="slow" advTm="23538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Прямоугольник 1"/>
          <p:cNvSpPr/>
          <p:nvPr/>
        </p:nvSpPr>
        <p:spPr>
          <a:xfrm>
            <a:off x="1501775" y="474663"/>
            <a:ext cx="6070600" cy="55578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Стихотворение К.П. Вяземского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Кто не слыхал его живого слова?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Кто в жизни с ним не встретился своей?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Бессмертные творения Крылова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Мы с каждым годом любим всё сильней.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 школьной парты с ними мы сживались,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те дни «Букварь» постигшие едва,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в памяти навеки оставались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Крылатые крыловские слова!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Забавой он людей исправил.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Сметая с них пороков пыль;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Он баснями себя прославил,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слава эта наша быль.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не забудут этой были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Пока по-русски говорят: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Её давно мы затвердили,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Её и внуки затвердят.</a:t>
            </a:r>
            <a:endParaRPr lang="ru-RU" altLang="ru-RU" sz="24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 spd="slow" advTm="62989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TextBox 1"/>
          <p:cNvSpPr txBox="1"/>
          <p:nvPr/>
        </p:nvSpPr>
        <p:spPr>
          <a:xfrm>
            <a:off x="1165225" y="2035175"/>
            <a:ext cx="585470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Давайте вспомним самые известные крылатые выражения из басен Ивана Андреевича Крылова</a:t>
            </a:r>
            <a:endParaRPr lang="ru-RU" altLang="ru-RU" sz="36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 spd="slow" advTm="10019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2" name="Picture 2" descr="picture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528638" y="1524000"/>
            <a:ext cx="3748087" cy="499268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5363" name="Прямоугольник 2"/>
          <p:cNvSpPr/>
          <p:nvPr/>
        </p:nvSpPr>
        <p:spPr>
          <a:xfrm>
            <a:off x="4460875" y="1524000"/>
            <a:ext cx="2781300" cy="36306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Один говорит, стыдит, убеждает, а другой, не обращая внимания, продолжает делать что-то плохое.</a:t>
            </a:r>
            <a:endParaRPr lang="ru-RU" alt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Говорят, когда хотят подчеркнуть, что бесполезно уговаривать в тех случаях, когда нужны решительные меры, а не слова.</a:t>
            </a:r>
            <a:endParaRPr lang="ru-RU" altLang="ru-RU" sz="2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7793" y="366664"/>
            <a:ext cx="3678314" cy="830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ahoma" charset="0"/>
                <a:cs typeface="Times New Roman" pitchFamily="18" charset="0"/>
              </a:rPr>
              <a:t>Басня «Кот и повар»</a:t>
            </a:r>
            <a:endParaRPr kumimoji="0" lang="ru-RU" sz="2400" b="1" i="0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Tahoma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ahoma" charset="0"/>
                <a:cs typeface="Times New Roman" pitchFamily="18" charset="0"/>
              </a:rPr>
              <a:t>А Васька слушает да ест </a:t>
            </a:r>
            <a:endParaRPr kumimoji="0" lang="ru-RU" sz="2400" b="1" i="0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Tahoma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30967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6" name="Picture 2" descr="Leb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73500" y="1311275"/>
            <a:ext cx="3995738" cy="4691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Прямоугольник 2"/>
          <p:cNvSpPr/>
          <p:nvPr/>
        </p:nvSpPr>
        <p:spPr>
          <a:xfrm>
            <a:off x="430213" y="1311275"/>
            <a:ext cx="3217862" cy="3478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Говорится обычно в ситуации, когда прошло много времени, а дело с места не сдвинулось.</a:t>
            </a:r>
            <a:endParaRPr lang="ru-RU" alt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Сколько раз говорили, что надо готовиться к каждому уроку, </a:t>
            </a:r>
            <a:r>
              <a:rPr lang="ru-RU" alt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 воз и ныне там»</a:t>
            </a:r>
            <a:r>
              <a:rPr lang="ru-RU" alt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опять вы не подготовились.</a:t>
            </a:r>
            <a:endParaRPr lang="ru-RU" altLang="ru-RU" sz="2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18367" y="214264"/>
            <a:ext cx="4101957" cy="830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ahoma" charset="0"/>
                <a:cs typeface="Times New Roman" pitchFamily="18" charset="0"/>
              </a:rPr>
              <a:t>Басня «Лебедь, рак и щука»</a:t>
            </a:r>
            <a:endParaRPr kumimoji="0" lang="ru-RU" sz="2400" b="1" i="0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Tahoma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ahoma" charset="0"/>
                <a:cs typeface="Times New Roman" pitchFamily="18" charset="0"/>
              </a:rPr>
              <a:t>А воз и ныне там</a:t>
            </a:r>
            <a:endParaRPr kumimoji="0" lang="ru-RU" sz="2400" b="1" i="0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Tahoma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28635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10" name="Picture 2" descr="picture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842963" y="1376363"/>
            <a:ext cx="5646737" cy="307975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Прямоугольник 2"/>
          <p:cNvSpPr/>
          <p:nvPr/>
        </p:nvSpPr>
        <p:spPr>
          <a:xfrm>
            <a:off x="474943" y="175282"/>
            <a:ext cx="6409764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ahoma" charset="0"/>
                <a:cs typeface="Times New Roman" pitchFamily="18" charset="0"/>
              </a:rPr>
              <a:t>Басня «Зеркало и обезьяна»</a:t>
            </a:r>
            <a:endParaRPr kumimoji="0" lang="ru-RU" sz="2400" b="1" i="0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Tahoma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ahoma" charset="0"/>
                <a:cs typeface="Times New Roman" pitchFamily="18" charset="0"/>
              </a:rPr>
              <a:t>Чем кумушек считать трудиться, </a:t>
            </a:r>
            <a:endParaRPr kumimoji="0" lang="ru-RU" sz="2400" b="1" i="0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Tahoma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ahoma" charset="0"/>
                <a:cs typeface="Times New Roman" pitchFamily="18" charset="0"/>
              </a:rPr>
              <a:t>не лучше ль на себя, кума, оборотиться?</a:t>
            </a:r>
            <a:endParaRPr kumimoji="0" lang="ru-RU" sz="2400" b="1" i="0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Tahoma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2963" y="4608513"/>
            <a:ext cx="5899150" cy="2092325"/>
          </a:xfrm>
          <a:prstGeom prst="rect">
            <a:avLst/>
          </a:prstGeom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sz="2000" b="1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Вместо того, чтобы критиковать недостатки других, лучше посмотреть, нет ли их у тебя самого.</a:t>
            </a:r>
            <a:endParaRPr sz="2000" b="1" dirty="0">
              <a:effectLst>
                <a:outerShdw blurRad="38100" dist="38100" dir="2700000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sz="2000" dirty="0">
                <a:latin typeface="Times New Roman" pitchFamily="18" charset="0"/>
                <a:cs typeface="Times New Roman" pitchFamily="18" charset="0"/>
              </a:rPr>
              <a:t>Говорится обычно иронически в ситуации, когда кто-либо указывает другому на недостатки, которые есть и у него самого.</a:t>
            </a:r>
            <a:endParaRPr sz="2000" dirty="0"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 spd="slow" advTm="34676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Picture 2" descr="picture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1374775" y="2901950"/>
            <a:ext cx="4633913" cy="379888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Прямоугольник 2"/>
          <p:cNvSpPr/>
          <p:nvPr/>
        </p:nvSpPr>
        <p:spPr>
          <a:xfrm>
            <a:off x="1375335" y="6679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ahoma" charset="0"/>
                <a:cs typeface="Times New Roman" pitchFamily="18" charset="0"/>
              </a:rPr>
              <a:t>Басня «Кукушка и петух»</a:t>
            </a:r>
            <a:endParaRPr kumimoji="0" lang="ru-RU" sz="2400" b="1" i="0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Tahoma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ahoma" charset="0"/>
                <a:cs typeface="Times New Roman" pitchFamily="18" charset="0"/>
              </a:rPr>
              <a:t>Кукушка хвалит петуха за то, </a:t>
            </a:r>
            <a:endParaRPr kumimoji="0" lang="ru-RU" sz="2400" b="1" i="0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Tahoma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Tahoma" charset="0"/>
                <a:cs typeface="Times New Roman" pitchFamily="18" charset="0"/>
              </a:rPr>
              <a:t>что хвалит он кукушку</a:t>
            </a:r>
            <a:endParaRPr kumimoji="0" lang="ru-RU" sz="2400" b="1" i="0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Tahoma" charset="0"/>
              <a:cs typeface="Times New Roman" pitchFamily="18" charset="0"/>
            </a:endParaRPr>
          </a:p>
        </p:txBody>
      </p:sp>
      <p:sp>
        <p:nvSpPr>
          <p:cNvPr id="18436" name="Прямоугольник 3"/>
          <p:cNvSpPr/>
          <p:nvPr/>
        </p:nvSpPr>
        <p:spPr>
          <a:xfrm>
            <a:off x="1436688" y="1425575"/>
            <a:ext cx="45720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Взаимные похвалы не бывают искренними.</a:t>
            </a:r>
            <a:endParaRPr lang="ru-RU" alt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Говорят иронически, когда один хвалит другого потому, что тот похвалил его.</a:t>
            </a:r>
            <a:endParaRPr lang="ru-RU" altLang="ru-RU" sz="2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 spd="slow" advTm="22497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Прямоугольник 1"/>
          <p:cNvSpPr/>
          <p:nvPr/>
        </p:nvSpPr>
        <p:spPr>
          <a:xfrm>
            <a:off x="349624" y="0"/>
            <a:ext cx="6840070" cy="6863417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300000" lon="0" rev="0"/>
              </a:camera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 еще несколько крылатых фраз: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 вы, друзья, как ни садитесь,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Все в музыканты не годитесь. (Квартет)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 ларчик просто открывался. (Ларчик)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Ворона каркнула во все воронье горло. (Ворона и лисица)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Как белка в колесе. (Белка)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Слона-то я и не приметил. (Любопытный)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Спой, светик, не стыдись! (Ворона и лисица)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Ты виноват уж тем, что хочется мне кушать. (Волк и ягненок)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 сильного всегда бессильный виноват. (Волк и ягненок)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Хоть видит око,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Да зуб неймет.  (Лисица и виноград)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56498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Прямоугольник 1"/>
          <p:cNvSpPr/>
          <p:nvPr/>
        </p:nvSpPr>
        <p:spPr>
          <a:xfrm>
            <a:off x="673100" y="1190625"/>
            <a:ext cx="6381750" cy="43386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интересно!</a:t>
            </a:r>
            <a:endParaRPr lang="ru-RU" alt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Иван Андреевич Крылов был очень трудолюбивым человеком. </a:t>
            </a:r>
            <a:endParaRPr lang="ru-RU" alt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знаете ли вы, что для того, чтобы написать хорошие басни, надо много работать? </a:t>
            </a:r>
            <a:endParaRPr lang="ru-RU" alt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Только к одной басне «Кукушка и петух», в которой всего 21 строка, в черновых набросках он сделал около 200 строк.</a:t>
            </a:r>
            <a:endParaRPr lang="ru-RU" altLang="ru-RU" sz="2400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 spd="slow" advTm="30286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Прямоугольник 1"/>
          <p:cNvSpPr/>
          <p:nvPr/>
        </p:nvSpPr>
        <p:spPr>
          <a:xfrm>
            <a:off x="573088" y="5126038"/>
            <a:ext cx="6437313" cy="1323975"/>
          </a:xfrm>
          <a:prstGeom prst="rect">
            <a:avLst/>
          </a:prstGeom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sz="2000" b="1" dirty="0">
                <a:effectLst>
                  <a:outerShdw blurRad="38100" dist="38100" dir="2700000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Басни И. А. Крылова учат быть добрыми, честными, справедливыми. Хотя в баснях действуют животные, птицы или предметы, мы понимаем, что речь идет о людях. Автор помогает нам оценить их поступки. </a:t>
            </a:r>
            <a:endParaRPr sz="2000" b="1" dirty="0">
              <a:effectLst>
                <a:outerShdw blurRad="38100" dist="38100" dir="2700000">
                  <a:srgbClr val="C0C0C0"/>
                </a:outerShdw>
              </a:effectLst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21507" name="Picture 2" descr="http://maukbgcb.ucoz.ru/filial-8/krylov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9900" y="168275"/>
            <a:ext cx="3924300" cy="4733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23963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TextBox 1"/>
          <p:cNvSpPr txBox="1"/>
          <p:nvPr/>
        </p:nvSpPr>
        <p:spPr>
          <a:xfrm>
            <a:off x="609600" y="2654300"/>
            <a:ext cx="6716713" cy="9223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altLang="ru-RU" sz="54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</p:cSld>
  <p:clrMapOvr>
    <a:masterClrMapping/>
  </p:clrMapOvr>
  <p:transition spd="slow" advTm="5850">
    <p:push dir="u"/>
  </p:transition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4184</Words>
  <Application>WPS Presentation</Application>
  <PresentationFormat>Экран (4:3)</PresentationFormat>
  <Paragraphs>128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Arial</vt:lpstr>
      <vt:lpstr>SimSun</vt:lpstr>
      <vt:lpstr>Wingdings</vt:lpstr>
      <vt:lpstr>Trebuchet MS</vt:lpstr>
      <vt:lpstr>Nimbus Roman No9 L</vt:lpstr>
      <vt:lpstr>Wingdings 3</vt:lpstr>
      <vt:lpstr>Gubbi</vt:lpstr>
      <vt:lpstr>Calibri</vt:lpstr>
      <vt:lpstr>DejaVu Sans</vt:lpstr>
      <vt:lpstr>Times New Roman</vt:lpstr>
      <vt:lpstr>Tahoma</vt:lpstr>
      <vt:lpstr>Microsoft YaHei</vt:lpstr>
      <vt:lpstr>Droid Sans Fallback</vt:lpstr>
      <vt:lpstr>Arial Unicode MS</vt:lpstr>
      <vt:lpstr>Грань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Творчество И.А. Крылова.</dc:title>
  <dc:creator>Serg</dc:creator>
  <cp:lastModifiedBy>Sergei Kobzar</cp:lastModifiedBy>
  <cp:revision>45</cp:revision>
  <dcterms:created xsi:type="dcterms:W3CDTF">2022-08-20T18:41:06Z</dcterms:created>
  <dcterms:modified xsi:type="dcterms:W3CDTF">2022-08-20T18:41:06Z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1033-11.1.0.11664</vt:lpwstr>
  </property>
</Properties>
</file>